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8" r:id="rId3"/>
    <p:sldId id="257" r:id="rId4"/>
    <p:sldId id="258" r:id="rId5"/>
    <p:sldId id="260" r:id="rId6"/>
    <p:sldId id="269" r:id="rId7"/>
    <p:sldId id="261" r:id="rId8"/>
    <p:sldId id="262" r:id="rId9"/>
    <p:sldId id="266" r:id="rId10"/>
    <p:sldId id="270" r:id="rId11"/>
    <p:sldId id="271" r:id="rId12"/>
    <p:sldId id="272" r:id="rId13"/>
    <p:sldId id="273" r:id="rId14"/>
    <p:sldId id="279" r:id="rId15"/>
    <p:sldId id="277" r:id="rId16"/>
  </p:sldIdLst>
  <p:sldSz cx="12192000" cy="6858000"/>
  <p:notesSz cx="6858000" cy="994568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C5107B-DAB5-4876-AADA-2ED461750ACA}" type="datetimeFigureOut">
              <a:rPr lang="de-DE"/>
              <a:pPr/>
              <a:t>22.04.2020</a:t>
            </a:fld>
            <a:endParaRPr lang="de-DE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2AD5A6-7D2A-4F97-A57B-C3F0460293CE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BFDF0C-7933-486E-B18F-B308FE7C3E88}" type="datetimeFigureOut">
              <a:rPr lang="de-DE"/>
              <a:pPr>
                <a:defRPr/>
              </a:pPr>
              <a:t>22.04.2020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867412-994B-475E-AF3D-57395F077C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3686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AF5677-1805-4705-BEA6-CCDFAADA5B42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46088" y="3086100"/>
            <a:ext cx="11263312" cy="3305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22A704E2-2963-463B-B234-397995E268FE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463" y="5956300"/>
            <a:ext cx="10160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2A6D333A-6129-44A7-B53E-CCD874EF786A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BB596-9A8C-414E-8D6E-4B9ED139BE9B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9D46-1BC3-4AD8-8C69-69508AE4537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8839200" y="600075"/>
            <a:ext cx="2906713" cy="5816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188" y="5956300"/>
            <a:ext cx="13287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37BFEA2B-FD50-420D-B2B1-F494E21FDB1F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700" y="5951538"/>
            <a:ext cx="7896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7338" y="5956300"/>
            <a:ext cx="11636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17FD52AA-F738-45DB-905F-B778B422731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2C6C3-13C9-4471-A0E1-5EC8A3992CEE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2C52D-FD58-41B2-8C8E-7A27B2177A85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47675" y="5141913"/>
            <a:ext cx="11290300" cy="12588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/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1A39CD0-002A-489A-8C77-64F5BBFBBCD7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94A8B09C-E31A-468B-929D-D491DD4F894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spect="1"/>
          </p:cNvSpPr>
          <p:nvPr/>
        </p:nvSpPr>
        <p:spPr>
          <a:xfrm>
            <a:off x="446088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5354E-9FE5-4C72-9D85-0D6BB6CAAB4F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AD6DC-5969-44E8-8359-9D3AE705A4E2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ChangeAspect="1"/>
          </p:cNvSpPr>
          <p:nvPr/>
        </p:nvSpPr>
        <p:spPr>
          <a:xfrm>
            <a:off x="446088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B6A35-E3CA-4FD7-A9BD-AD6419388E34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311EC-50F5-456C-A1BC-FCBE0765977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spect="1"/>
          </p:cNvSpPr>
          <p:nvPr/>
        </p:nvSpPr>
        <p:spPr>
          <a:xfrm>
            <a:off x="441325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13686-13A8-42F5-8923-1FB1F977B781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C8DE-DE5E-405C-9AA1-6D507E28B959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B1439-A367-42F7-8343-323FB52D71E1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8481-BD42-49CD-8730-8E7D9F7BE17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spect="1"/>
          </p:cNvSpPr>
          <p:nvPr/>
        </p:nvSpPr>
        <p:spPr>
          <a:xfrm>
            <a:off x="447675" y="5141913"/>
            <a:ext cx="11298238" cy="12747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4FF8D06B-8B48-464D-B4D3-C8E81841DD29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957BE2D9-0A72-4929-9D2C-8931F830355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/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083D6-3156-41F8-B422-05D5C10971F7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92D66-83A9-469F-854A-495A0D784FE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025" y="704850"/>
            <a:ext cx="11029950" cy="11890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81025" y="2335213"/>
            <a:ext cx="110299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713" y="59563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989B0F-4BC9-4480-AE8A-58F2EDC71F7A}" type="datetime1">
              <a:rPr lang="en-US"/>
              <a:pPr>
                <a:defRPr/>
              </a:pPr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025" y="5951538"/>
            <a:ext cx="6916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463" y="5956300"/>
            <a:ext cx="105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F02079-1DB0-46B8-B340-C6A8796910F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088" y="457200"/>
            <a:ext cx="3703637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275" y="454025"/>
            <a:ext cx="3703638" cy="9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00" y="457200"/>
            <a:ext cx="3703638" cy="920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0" r:id="rId9"/>
    <p:sldLayoutId id="2147483679" r:id="rId10"/>
    <p:sldLayoutId id="2147483680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bg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4800" indent="-3048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kern="1200">
          <a:solidFill>
            <a:schemeClr val="tx2"/>
          </a:solidFill>
          <a:latin typeface="+mn-lt"/>
          <a:ea typeface="+mn-ea"/>
          <a:cs typeface="+mn-cs"/>
        </a:defRPr>
      </a:lvl1pPr>
      <a:lvl2pPr marL="628650" indent="-3048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898525" indent="-269875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1425" indent="-233363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1788" indent="-233363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ctrTitle"/>
          </p:nvPr>
        </p:nvSpPr>
        <p:spPr bwMode="auto">
          <a:xfrm>
            <a:off x="581025" y="1020763"/>
            <a:ext cx="10993438" cy="14747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 dirty="0"/>
              <a:t>INFOVIDEO DER RLC Würzburg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84225" y="2495550"/>
            <a:ext cx="10993438" cy="590550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de-DE" dirty="0"/>
              <a:t>Strukturen Des Vereins, Beratung und Ausbildung</a:t>
            </a:r>
          </a:p>
        </p:txBody>
      </p:sp>
      <p:pic>
        <p:nvPicPr>
          <p:cNvPr id="14339" name="Grafik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1275" y="3086100"/>
            <a:ext cx="4129088" cy="330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4. QUALITÄTSSICHERUNG</a:t>
            </a:r>
          </a:p>
        </p:txBody>
      </p:sp>
      <p:sp>
        <p:nvSpPr>
          <p:cNvPr id="29698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967163"/>
          </a:xfrm>
        </p:spPr>
        <p:txBody>
          <a:bodyPr/>
          <a:lstStyle/>
          <a:p>
            <a:pPr eaLnBrk="1" hangingPunct="1"/>
            <a:r>
              <a:rPr lang="de-DE" sz="2200" b="1"/>
              <a:t>Dauerhaft hohe Qualität der Vereinstätigkeit:</a:t>
            </a:r>
          </a:p>
          <a:p>
            <a:pPr lvl="1" eaLnBrk="1" hangingPunct="1"/>
            <a:r>
              <a:rPr lang="de-DE" sz="2000"/>
              <a:t>Mögl. gravierende Konsequenzen für AsylbewerberInnen</a:t>
            </a:r>
          </a:p>
          <a:p>
            <a:pPr lvl="1" eaLnBrk="1" hangingPunct="1"/>
            <a:r>
              <a:rPr lang="de-DE" sz="2000"/>
              <a:t>Haftung begrenzt durch Verein/Einrichtungen</a:t>
            </a:r>
            <a:endParaRPr lang="de-DE" sz="300"/>
          </a:p>
          <a:p>
            <a:pPr eaLnBrk="1" hangingPunct="1"/>
            <a:r>
              <a:rPr lang="de-DE" sz="2000"/>
              <a:t>Lückenlose Dokumentation</a:t>
            </a:r>
          </a:p>
          <a:p>
            <a:pPr eaLnBrk="1" hangingPunct="1"/>
            <a:r>
              <a:rPr lang="de-DE" sz="2000"/>
              <a:t>Supervision durch VolljuristInnen (bzw. erfahrene BeraterInnen)</a:t>
            </a:r>
          </a:p>
        </p:txBody>
      </p:sp>
      <p:pic>
        <p:nvPicPr>
          <p:cNvPr id="29699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CCB2AD-CB52-4117-8C34-6C603125052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5. VEREINSORGANISATION</a:t>
            </a:r>
          </a:p>
        </p:txBody>
      </p:sp>
      <p:sp>
        <p:nvSpPr>
          <p:cNvPr id="30722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pPr eaLnBrk="1" hangingPunct="1"/>
            <a:r>
              <a:rPr lang="de-DE" sz="2200" b="1"/>
              <a:t>Gegründet und eingetragen:</a:t>
            </a:r>
          </a:p>
          <a:p>
            <a:pPr lvl="1" eaLnBrk="1" hangingPunct="1"/>
            <a:r>
              <a:rPr lang="de-DE" sz="1800"/>
              <a:t>Haftungssubjekt für die Beratungstätigkeit</a:t>
            </a:r>
          </a:p>
          <a:p>
            <a:pPr lvl="1" eaLnBrk="1" hangingPunct="1">
              <a:buFont typeface="Wingdings 2" pitchFamily="18" charset="2"/>
              <a:buNone/>
            </a:pPr>
            <a:endParaRPr lang="de-DE" sz="300"/>
          </a:p>
          <a:p>
            <a:pPr eaLnBrk="1" hangingPunct="1"/>
            <a:r>
              <a:rPr lang="de-DE" sz="2200" b="1"/>
              <a:t>Organe:</a:t>
            </a:r>
          </a:p>
          <a:p>
            <a:pPr lvl="1" eaLnBrk="1" hangingPunct="1"/>
            <a:r>
              <a:rPr lang="de-DE" sz="2000"/>
              <a:t>Vorstand</a:t>
            </a:r>
          </a:p>
          <a:p>
            <a:pPr lvl="1" eaLnBrk="1" hangingPunct="1"/>
            <a:r>
              <a:rPr lang="de-DE" sz="2000"/>
              <a:t>Beirat</a:t>
            </a:r>
          </a:p>
          <a:p>
            <a:pPr lvl="1" eaLnBrk="1" hangingPunct="1"/>
            <a:r>
              <a:rPr lang="de-DE" sz="2000"/>
              <a:t>Kuratorium</a:t>
            </a:r>
          </a:p>
          <a:p>
            <a:pPr lvl="1" eaLnBrk="1" hangingPunct="1"/>
            <a:r>
              <a:rPr lang="de-DE" sz="2000"/>
              <a:t>Mitgliederversammlung</a:t>
            </a:r>
          </a:p>
        </p:txBody>
      </p:sp>
      <p:pic>
        <p:nvPicPr>
          <p:cNvPr id="30723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82A283-79C8-451C-81E0-6EE35263702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5.1 BEIRAT UND KURATORIUM</a:t>
            </a:r>
          </a:p>
        </p:txBody>
      </p:sp>
      <p:sp>
        <p:nvSpPr>
          <p:cNvPr id="31746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sz="2200" b="1" dirty="0"/>
              <a:t>Beirat: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ProfessorInnen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Verantwortlich für rechtliche Ausbildung der BeraterInnen in Zusammenarbeit mit dem Verein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Kontakt zu WissenschaftlerInnen, PraktikerInnen und ReferentInnen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Vernetzung mit der Fakultät</a:t>
            </a:r>
          </a:p>
          <a:p>
            <a:pPr lvl="1" eaLnBrk="1" hangingPunct="1">
              <a:lnSpc>
                <a:spcPct val="90000"/>
              </a:lnSpc>
            </a:pPr>
            <a:endParaRPr lang="de-DE" sz="300" dirty="0"/>
          </a:p>
          <a:p>
            <a:pPr eaLnBrk="1" hangingPunct="1">
              <a:lnSpc>
                <a:spcPct val="90000"/>
              </a:lnSpc>
            </a:pPr>
            <a:r>
              <a:rPr lang="de-DE" sz="2000" b="1" dirty="0"/>
              <a:t>Kuratorium: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Nur für </a:t>
            </a:r>
            <a:r>
              <a:rPr lang="de-DE" sz="2000" dirty="0" err="1"/>
              <a:t>VolljuristInnen</a:t>
            </a:r>
            <a:endParaRPr lang="de-DE" sz="2000" dirty="0"/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Vorwiegend PraktikerInnen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Verantwortlich für praktische Ausbildung der BeraterInnen und Supervision der Beratungen</a:t>
            </a:r>
          </a:p>
        </p:txBody>
      </p:sp>
      <p:pic>
        <p:nvPicPr>
          <p:cNvPr id="31747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5190AC-0996-4119-9E72-CF3EB28892E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 dirty="0"/>
              <a:t>5.2 DER VORSTAND</a:t>
            </a:r>
          </a:p>
        </p:txBody>
      </p:sp>
      <p:sp>
        <p:nvSpPr>
          <p:cNvPr id="32770" name="Inhaltsplatzhalter 2"/>
          <p:cNvSpPr>
            <a:spLocks noGrp="1"/>
          </p:cNvSpPr>
          <p:nvPr>
            <p:ph idx="1"/>
          </p:nvPr>
        </p:nvSpPr>
        <p:spPr>
          <a:xfrm>
            <a:off x="581025" y="1949213"/>
            <a:ext cx="11029950" cy="4908787"/>
          </a:xfrm>
        </p:spPr>
        <p:txBody>
          <a:bodyPr/>
          <a:lstStyle/>
          <a:p>
            <a:pPr eaLnBrk="1" hangingPunct="1"/>
            <a:r>
              <a:rPr lang="de-DE" sz="2200" b="1" dirty="0"/>
              <a:t>Vorstand:</a:t>
            </a:r>
          </a:p>
          <a:p>
            <a:pPr lvl="1" eaLnBrk="1" hangingPunct="1"/>
            <a:r>
              <a:rPr lang="de-DE" sz="1800" dirty="0"/>
              <a:t>Erster Vorsitzender:		Lorenz Lloyd Fischer</a:t>
            </a:r>
          </a:p>
          <a:p>
            <a:pPr lvl="1" eaLnBrk="1" hangingPunct="1"/>
            <a:r>
              <a:rPr lang="de-DE" sz="2000" dirty="0"/>
              <a:t>Zweiter Vorsitzender:	Cédric Steinmetz</a:t>
            </a:r>
            <a:endParaRPr lang="de-DE" sz="300" dirty="0"/>
          </a:p>
          <a:p>
            <a:pPr lvl="1" eaLnBrk="1" hangingPunct="1"/>
            <a:r>
              <a:rPr lang="de-DE" sz="2000" dirty="0"/>
              <a:t>Kassier:				Valerie Merz</a:t>
            </a:r>
          </a:p>
          <a:p>
            <a:pPr lvl="1" eaLnBrk="1" hangingPunct="1"/>
            <a:r>
              <a:rPr lang="de-DE" sz="2000" dirty="0"/>
              <a:t>Schriftführer:			Bilal Oktay</a:t>
            </a:r>
          </a:p>
          <a:p>
            <a:pPr eaLnBrk="1" hangingPunct="1"/>
            <a:r>
              <a:rPr lang="de-DE" sz="2200" b="1" dirty="0"/>
              <a:t>Sachressorts:</a:t>
            </a:r>
          </a:p>
          <a:p>
            <a:pPr lvl="1" eaLnBrk="1" hangingPunct="1"/>
            <a:r>
              <a:rPr lang="de-DE" sz="2000" dirty="0"/>
              <a:t>Öffentlichkeitsarbeit </a:t>
            </a:r>
          </a:p>
          <a:p>
            <a:pPr lvl="1" eaLnBrk="1" hangingPunct="1"/>
            <a:r>
              <a:rPr lang="de-DE" sz="2000" dirty="0"/>
              <a:t>Team- und Fallkoordination</a:t>
            </a:r>
          </a:p>
          <a:p>
            <a:pPr lvl="1" eaLnBrk="1" hangingPunct="1"/>
            <a:r>
              <a:rPr lang="de-DE" sz="2000" dirty="0"/>
              <a:t>Ausbildung</a:t>
            </a:r>
          </a:p>
          <a:p>
            <a:pPr lvl="1" eaLnBrk="1" hangingPunct="1"/>
            <a:r>
              <a:rPr lang="de-DE" sz="2000" dirty="0"/>
              <a:t>Finanzen</a:t>
            </a:r>
          </a:p>
          <a:p>
            <a:pPr lvl="1" eaLnBrk="1" hangingPunct="1"/>
            <a:r>
              <a:rPr lang="de-DE" sz="2000" dirty="0"/>
              <a:t>IT</a:t>
            </a:r>
          </a:p>
          <a:p>
            <a:pPr marL="323850" lvl="1" indent="0" eaLnBrk="1" hangingPunct="1">
              <a:buNone/>
            </a:pPr>
            <a:endParaRPr lang="de-DE" sz="2000" dirty="0"/>
          </a:p>
        </p:txBody>
      </p:sp>
      <p:pic>
        <p:nvPicPr>
          <p:cNvPr id="32771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C4C313-A5BF-4917-9C04-F48F2B0151B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4AC6E8-B0DF-4F85-9D7D-28D68D23F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Mitmachen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0E7FAC-2172-4914-9973-310566371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B53D0E6-BB84-4996-9EFD-5526E04BD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2C52D-FD58-41B2-8C8E-7A27B2177A8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162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VIELEN DANK FÜR EURE AUFMERKSAMKEIT!</a:t>
            </a:r>
          </a:p>
        </p:txBody>
      </p:sp>
      <p:sp>
        <p:nvSpPr>
          <p:cNvPr id="36866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de-DE" sz="4000" dirty="0"/>
              <a:t>Bei Fragen oder Interesse an Mitgliedschaft: </a:t>
            </a:r>
            <a:br>
              <a:rPr lang="de-DE" sz="4000" dirty="0"/>
            </a:br>
            <a:r>
              <a:rPr lang="de-DE" sz="4000" dirty="0"/>
              <a:t>Mail an lorenz.fischer@rlc-wue.de</a:t>
            </a:r>
          </a:p>
        </p:txBody>
      </p:sp>
      <p:pic>
        <p:nvPicPr>
          <p:cNvPr id="36867" name="Grafik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64CD8F-4715-4BE4-9164-4FEB90EB5BC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body" idx="4294967295"/>
          </p:nvPr>
        </p:nvSpPr>
        <p:spPr>
          <a:xfrm>
            <a:off x="581025" y="2335213"/>
            <a:ext cx="11029950" cy="4146550"/>
          </a:xfrm>
        </p:spPr>
        <p:txBody>
          <a:bodyPr/>
          <a:lstStyle/>
          <a:p>
            <a:pPr marL="342900" indent="-342900" eaLnBrk="1" hangingPunct="1">
              <a:buFont typeface="Wingdings 2" pitchFamily="18" charset="2"/>
              <a:buNone/>
            </a:pPr>
            <a:r>
              <a:rPr lang="de-DE" sz="2800" dirty="0"/>
              <a:t>1. IDEE UND GESCHICHTE DER RLCW</a:t>
            </a:r>
          </a:p>
          <a:p>
            <a:pPr marL="342900" indent="-342900" eaLnBrk="1" hangingPunct="1">
              <a:buFont typeface="Wingdings 2" pitchFamily="18" charset="2"/>
              <a:buNone/>
            </a:pPr>
            <a:endParaRPr lang="de-DE" sz="300" dirty="0"/>
          </a:p>
          <a:p>
            <a:pPr marL="342900" indent="-342900" eaLnBrk="1" hangingPunct="1">
              <a:buFont typeface="Wingdings 2" pitchFamily="18" charset="2"/>
              <a:buNone/>
            </a:pPr>
            <a:r>
              <a:rPr lang="de-DE" sz="2800" dirty="0"/>
              <a:t>2. BERATUNGSKONZEPT</a:t>
            </a:r>
          </a:p>
          <a:p>
            <a:pPr marL="342900" indent="-342900" eaLnBrk="1" hangingPunct="1">
              <a:buFont typeface="Wingdings 2" pitchFamily="18" charset="2"/>
              <a:buNone/>
            </a:pPr>
            <a:endParaRPr lang="de-DE" sz="300" dirty="0"/>
          </a:p>
          <a:p>
            <a:pPr marL="342900" indent="-342900" eaLnBrk="1" hangingPunct="1">
              <a:buFont typeface="Wingdings 2" pitchFamily="18" charset="2"/>
              <a:buNone/>
            </a:pPr>
            <a:r>
              <a:rPr lang="de-DE" sz="2800" dirty="0"/>
              <a:t>3. AUSBILDUNGSKONZEPT</a:t>
            </a:r>
          </a:p>
          <a:p>
            <a:pPr marL="342900" indent="-342900" eaLnBrk="1" hangingPunct="1">
              <a:buFont typeface="Wingdings 2" pitchFamily="18" charset="2"/>
              <a:buNone/>
            </a:pPr>
            <a:endParaRPr lang="de-DE" sz="300" dirty="0"/>
          </a:p>
          <a:p>
            <a:pPr marL="342900" indent="-342900" eaLnBrk="1" hangingPunct="1">
              <a:buFont typeface="Wingdings 2" pitchFamily="18" charset="2"/>
              <a:buNone/>
            </a:pPr>
            <a:r>
              <a:rPr lang="de-DE" sz="2800" dirty="0"/>
              <a:t>4. QUALITÄTSSICHERUNG</a:t>
            </a:r>
          </a:p>
          <a:p>
            <a:pPr marL="342900" indent="-342900" eaLnBrk="1" hangingPunct="1">
              <a:buFont typeface="Wingdings 2" pitchFamily="18" charset="2"/>
              <a:buNone/>
            </a:pPr>
            <a:endParaRPr lang="de-DE" sz="300" dirty="0"/>
          </a:p>
          <a:p>
            <a:pPr marL="342900" indent="-342900" eaLnBrk="1" hangingPunct="1">
              <a:buFont typeface="Wingdings 2" pitchFamily="18" charset="2"/>
              <a:buNone/>
            </a:pPr>
            <a:r>
              <a:rPr lang="de-DE" sz="2800" dirty="0"/>
              <a:t>5. VEREINSORGANISATION</a:t>
            </a:r>
          </a:p>
          <a:p>
            <a:pPr marL="342900" indent="-342900" eaLnBrk="1" hangingPunct="1">
              <a:buFont typeface="Wingdings 2" pitchFamily="18" charset="2"/>
              <a:buNone/>
            </a:pPr>
            <a:r>
              <a:rPr lang="de-DE" dirty="0"/>
              <a:t>	</a:t>
            </a:r>
          </a:p>
        </p:txBody>
      </p:sp>
      <p:sp>
        <p:nvSpPr>
          <p:cNvPr id="15362" name="Titel 1"/>
          <p:cNvSpPr>
            <a:spLocks/>
          </p:cNvSpPr>
          <p:nvPr/>
        </p:nvSpPr>
        <p:spPr bwMode="auto">
          <a:xfrm>
            <a:off x="581025" y="701675"/>
            <a:ext cx="110299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de-DE" sz="2800">
                <a:solidFill>
                  <a:schemeClr val="bg1"/>
                </a:solidFill>
                <a:latin typeface="Gill Sans MT" pitchFamily="34" charset="0"/>
              </a:rPr>
              <a:t>Gliederung</a:t>
            </a:r>
          </a:p>
        </p:txBody>
      </p:sp>
      <p:pic>
        <p:nvPicPr>
          <p:cNvPr id="15363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 dirty="0"/>
              <a:t>1. IDEE UND HISTORIE</a:t>
            </a:r>
          </a:p>
        </p:txBody>
      </p:sp>
      <p:sp>
        <p:nvSpPr>
          <p:cNvPr id="16386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pPr eaLnBrk="1" hangingPunct="1"/>
            <a:r>
              <a:rPr lang="de-DE" sz="2000"/>
              <a:t>Möglichkeit unentgeltlicher, studentischer Rechtsberatung im Rahmen des RDG (2009)</a:t>
            </a:r>
          </a:p>
          <a:p>
            <a:pPr eaLnBrk="1" hangingPunct="1">
              <a:buFont typeface="Wingdings 2" pitchFamily="18" charset="2"/>
              <a:buNone/>
            </a:pPr>
            <a:r>
              <a:rPr lang="de-DE" sz="300"/>
              <a:t> </a:t>
            </a:r>
          </a:p>
          <a:p>
            <a:pPr eaLnBrk="1" hangingPunct="1"/>
            <a:r>
              <a:rPr lang="de-DE" sz="2000"/>
              <a:t>Brisanz der aktuellen Flüchtlingslage</a:t>
            </a:r>
          </a:p>
          <a:p>
            <a:pPr eaLnBrk="1" hangingPunct="1"/>
            <a:endParaRPr lang="de-DE" sz="300"/>
          </a:p>
          <a:p>
            <a:pPr eaLnBrk="1" hangingPunct="1"/>
            <a:r>
              <a:rPr lang="de-DE" sz="2000"/>
              <a:t>Studentische Idee, sowie Initiative der Professoren Bien, Schenke und Schwarz</a:t>
            </a:r>
          </a:p>
          <a:p>
            <a:pPr eaLnBrk="1" hangingPunct="1">
              <a:buFont typeface="Wingdings 2" pitchFamily="18" charset="2"/>
              <a:buNone/>
            </a:pPr>
            <a:endParaRPr lang="de-DE" sz="300"/>
          </a:p>
          <a:p>
            <a:pPr eaLnBrk="1" hangingPunct="1"/>
            <a:r>
              <a:rPr lang="de-DE" sz="2000"/>
              <a:t>Vorbild zahlreicher anderer RLCs</a:t>
            </a:r>
          </a:p>
          <a:p>
            <a:pPr eaLnBrk="1" hangingPunct="1">
              <a:buFont typeface="Wingdings 2" pitchFamily="18" charset="2"/>
              <a:buNone/>
            </a:pPr>
            <a:endParaRPr lang="de-DE" sz="300"/>
          </a:p>
          <a:p>
            <a:pPr eaLnBrk="1" hangingPunct="1"/>
            <a:r>
              <a:rPr lang="de-DE" sz="2000"/>
              <a:t>Ehrenamtlich aktiv werden, Praxiserfahrungen und Einblick in andere Rechtsgebiete</a:t>
            </a:r>
          </a:p>
        </p:txBody>
      </p:sp>
      <p:pic>
        <p:nvPicPr>
          <p:cNvPr id="16387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33D9AF-4AAF-4DEC-92DF-652BCDD38CF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1. IDEE UND HISTORIE</a:t>
            </a:r>
          </a:p>
        </p:txBody>
      </p:sp>
      <p:sp>
        <p:nvSpPr>
          <p:cNvPr id="17410" name="Inhaltsplatzhalter 2"/>
          <p:cNvSpPr>
            <a:spLocks noGrp="1"/>
          </p:cNvSpPr>
          <p:nvPr>
            <p:ph idx="1"/>
          </p:nvPr>
        </p:nvSpPr>
        <p:spPr>
          <a:xfrm>
            <a:off x="581025" y="2460624"/>
            <a:ext cx="11029950" cy="3678238"/>
          </a:xfrm>
        </p:spPr>
        <p:txBody>
          <a:bodyPr/>
          <a:lstStyle/>
          <a:p>
            <a:pPr eaLnBrk="1" hangingPunct="1"/>
            <a:r>
              <a:rPr lang="de-DE" sz="2200" b="1" dirty="0"/>
              <a:t>November 2015:</a:t>
            </a:r>
            <a:r>
              <a:rPr lang="de-DE" sz="2000" dirty="0"/>
              <a:t> 		erste Treffen von Studierenden und Professoren</a:t>
            </a:r>
          </a:p>
          <a:p>
            <a:pPr eaLnBrk="1" hangingPunct="1"/>
            <a:r>
              <a:rPr lang="de-DE" sz="2200" b="1" dirty="0"/>
              <a:t>02. Dezember 2015:</a:t>
            </a:r>
            <a:r>
              <a:rPr lang="de-DE" sz="2000" dirty="0"/>
              <a:t>	Gründung des Trägervereins „</a:t>
            </a:r>
            <a:r>
              <a:rPr lang="de-DE" sz="2000" dirty="0" err="1"/>
              <a:t>Refugee</a:t>
            </a:r>
            <a:r>
              <a:rPr lang="de-DE" sz="2000" dirty="0"/>
              <a:t> Law Clinic Würzburg“</a:t>
            </a:r>
          </a:p>
          <a:p>
            <a:pPr eaLnBrk="1" hangingPunct="1"/>
            <a:r>
              <a:rPr lang="de-DE" sz="2200" b="1" dirty="0"/>
              <a:t>Dezember 2015:		</a:t>
            </a:r>
            <a:r>
              <a:rPr lang="de-DE" sz="2000" dirty="0"/>
              <a:t>Vernetzung mit anderen RLCs und möglichen Kooperationspartnern</a:t>
            </a:r>
          </a:p>
          <a:p>
            <a:pPr eaLnBrk="1" hangingPunct="1"/>
            <a:r>
              <a:rPr lang="de-DE" sz="2200" b="1" dirty="0"/>
              <a:t>Januar 2016:	</a:t>
            </a:r>
            <a:r>
              <a:rPr lang="de-DE" sz="2000" dirty="0"/>
              <a:t>		Erarbeitung des Ausbildungskonzepts und Vereinsstruktur</a:t>
            </a:r>
          </a:p>
          <a:p>
            <a:pPr eaLnBrk="1" hangingPunct="1"/>
            <a:r>
              <a:rPr lang="de-DE" sz="2200" b="1" dirty="0"/>
              <a:t>April 2016:	</a:t>
            </a:r>
            <a:r>
              <a:rPr lang="de-DE" sz="2000" dirty="0"/>
              <a:t>			Beginn Ringvorlesung im Asyl- und Migrationsrecht</a:t>
            </a:r>
          </a:p>
          <a:p>
            <a:pPr eaLnBrk="1" hangingPunct="1"/>
            <a:r>
              <a:rPr lang="de-DE" sz="2200" b="1" dirty="0"/>
              <a:t>Mitte 2016: </a:t>
            </a:r>
            <a:r>
              <a:rPr lang="de-DE" sz="2000" dirty="0"/>
              <a:t>				Beginn der Fallbearbeitungen</a:t>
            </a:r>
          </a:p>
          <a:p>
            <a:pPr eaLnBrk="1" hangingPunct="1"/>
            <a:r>
              <a:rPr lang="de-DE" sz="2000" b="1" dirty="0"/>
              <a:t>Seit September 2019:	</a:t>
            </a:r>
            <a:r>
              <a:rPr lang="de-DE" sz="2000" dirty="0"/>
              <a:t>Sprechstunden in der Gemeinschaftsunterkunft Würzburg</a:t>
            </a:r>
          </a:p>
          <a:p>
            <a:pPr eaLnBrk="1" hangingPunct="1"/>
            <a:r>
              <a:rPr lang="de-DE" sz="2000" b="1" dirty="0"/>
              <a:t>Ab Mitte 2020: 			</a:t>
            </a:r>
            <a:r>
              <a:rPr lang="de-DE" sz="2000" dirty="0"/>
              <a:t>Ausdehnung der Beratungsarbeit auf Kitzingen</a:t>
            </a:r>
            <a:endParaRPr lang="de-DE" sz="2000" b="1" dirty="0"/>
          </a:p>
          <a:p>
            <a:pPr marL="0" indent="0" eaLnBrk="1" hangingPunct="1">
              <a:buNone/>
            </a:pPr>
            <a:r>
              <a:rPr lang="de-DE" dirty="0"/>
              <a:t>	</a:t>
            </a:r>
            <a:endParaRPr lang="de-DE" sz="2000" dirty="0"/>
          </a:p>
        </p:txBody>
      </p:sp>
      <p:pic>
        <p:nvPicPr>
          <p:cNvPr id="17411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1574A6-73D5-4875-94CB-A761BC010A3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 dirty="0"/>
              <a:t>2. UNSER KONZEPT</a:t>
            </a:r>
          </a:p>
        </p:txBody>
      </p:sp>
      <p:sp>
        <p:nvSpPr>
          <p:cNvPr id="19458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06138" cy="4114800"/>
          </a:xfrm>
        </p:spPr>
        <p:txBody>
          <a:bodyPr/>
          <a:lstStyle/>
          <a:p>
            <a:pPr eaLnBrk="1" hangingPunct="1"/>
            <a:endParaRPr lang="de-DE" sz="2200" b="1" dirty="0"/>
          </a:p>
          <a:p>
            <a:pPr marL="0" indent="0" eaLnBrk="1" hangingPunct="1">
              <a:buNone/>
            </a:pPr>
            <a:r>
              <a:rPr lang="de-DE" sz="2200" b="1" dirty="0"/>
              <a:t>Unterstützung und Einzelfallbetreuung</a:t>
            </a:r>
          </a:p>
          <a:p>
            <a:pPr eaLnBrk="1" hangingPunct="1"/>
            <a:endParaRPr lang="de-DE" sz="2200" b="1" dirty="0"/>
          </a:p>
          <a:p>
            <a:pPr lvl="1" eaLnBrk="1" hangingPunct="1"/>
            <a:r>
              <a:rPr lang="de-DE" sz="2000" dirty="0"/>
              <a:t>Kooperation mit Caritas, IHK, Amnesty International und anderen karitativen Einrichtungen</a:t>
            </a:r>
          </a:p>
          <a:p>
            <a:pPr lvl="1" eaLnBrk="1" hangingPunct="1"/>
            <a:r>
              <a:rPr lang="de-DE" sz="2000" dirty="0"/>
              <a:t>Erarbeiten von asylrechtlichem Grundwissen der BeraterInnen</a:t>
            </a:r>
          </a:p>
          <a:p>
            <a:pPr lvl="1" eaLnBrk="1" hangingPunct="1"/>
            <a:r>
              <a:rPr lang="de-DE" sz="2000" dirty="0"/>
              <a:t>Hilfe bei rechtlichen Problemen durch Recherchearbeit </a:t>
            </a:r>
          </a:p>
          <a:p>
            <a:pPr lvl="1" eaLnBrk="1" hangingPunct="1"/>
            <a:r>
              <a:rPr lang="de-DE" sz="2000" dirty="0"/>
              <a:t>Erstellen von rechtlichen Gutachten</a:t>
            </a:r>
          </a:p>
          <a:p>
            <a:pPr lvl="1" eaLnBrk="1" hangingPunct="1"/>
            <a:r>
              <a:rPr lang="de-DE" sz="2000" dirty="0"/>
              <a:t>Arbeit vor Ort in Form von Behördengängen, Erklären von Dokumenten bzw. von einfachen rechtlichen Fragen</a:t>
            </a:r>
          </a:p>
          <a:p>
            <a:pPr lvl="1" eaLnBrk="1" hangingPunct="1"/>
            <a:r>
              <a:rPr lang="de-DE" sz="2000" dirty="0"/>
              <a:t>Ziel: Sammeln der relevanten Probleme und ihrer Lösungen und Vermittlung an kooperierende Rechtsanwälte falls/wenn erforderlich</a:t>
            </a:r>
          </a:p>
          <a:p>
            <a:pPr lvl="1" eaLnBrk="1" hangingPunct="1"/>
            <a:endParaRPr lang="de-DE" sz="1000" dirty="0"/>
          </a:p>
          <a:p>
            <a:pPr eaLnBrk="1" hangingPunct="1"/>
            <a:endParaRPr lang="de-DE" sz="2000" dirty="0"/>
          </a:p>
        </p:txBody>
      </p:sp>
      <p:pic>
        <p:nvPicPr>
          <p:cNvPr id="19459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17E671-5EA8-461C-9D71-0CC449B2D59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 dirty="0"/>
              <a:t>3. DIE BERATUNGEN</a:t>
            </a:r>
          </a:p>
        </p:txBody>
      </p:sp>
      <p:sp>
        <p:nvSpPr>
          <p:cNvPr id="20482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sz="2200" b="1" dirty="0"/>
              <a:t>Struktur: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Bearbeiten von Anfragen karitativer Organisationen sowie aus der Sprechstunde in der Gemeinschaftsunterkunft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Verarbeitung und Bereitstellung gewonnener Informationen für künftige Fälle</a:t>
            </a:r>
          </a:p>
          <a:p>
            <a:pPr lvl="1" eaLnBrk="1" hangingPunct="1">
              <a:lnSpc>
                <a:spcPct val="90000"/>
              </a:lnSpc>
            </a:pPr>
            <a:endParaRPr lang="de-DE" sz="300" dirty="0"/>
          </a:p>
          <a:p>
            <a:pPr eaLnBrk="1" hangingPunct="1">
              <a:lnSpc>
                <a:spcPct val="90000"/>
              </a:lnSpc>
            </a:pPr>
            <a:r>
              <a:rPr lang="de-DE" sz="2200" b="1" dirty="0"/>
              <a:t>Mögliche Problembereiche:</a:t>
            </a:r>
            <a:endParaRPr lang="de-DE" sz="2400" dirty="0"/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Arbeitsrecht, Mietrecht, Betreuungsrecht und immer wieder auch Verbraucherschutzfragen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Verwaltungsecht, insbesondere Fristenregelungen sowie Rechtsbehelfe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000" dirty="0"/>
              <a:t>Wichtige Anlaufstellen/Behördenkontakt</a:t>
            </a:r>
          </a:p>
          <a:p>
            <a:pPr marL="323850" lvl="1" indent="0" eaLnBrk="1" hangingPunct="1">
              <a:lnSpc>
                <a:spcPct val="90000"/>
              </a:lnSpc>
              <a:buNone/>
            </a:pPr>
            <a:endParaRPr lang="de-DE" sz="300" dirty="0"/>
          </a:p>
        </p:txBody>
      </p:sp>
      <p:pic>
        <p:nvPicPr>
          <p:cNvPr id="20483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7200B8-C3D2-4189-ABD1-98CDBAB08F9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3. UNSER AUSBILDUNGSKONZEPT</a:t>
            </a:r>
          </a:p>
        </p:txBody>
      </p:sp>
      <p:sp>
        <p:nvSpPr>
          <p:cNvPr id="21506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678238"/>
          </a:xfrm>
        </p:spPr>
        <p:txBody>
          <a:bodyPr/>
          <a:lstStyle/>
          <a:p>
            <a:pPr eaLnBrk="1" hangingPunct="1"/>
            <a:r>
              <a:rPr lang="de-DE" sz="2800" b="1" dirty="0"/>
              <a:t>Einführung zum Migrations- und Flüchtlingsrecht durch Ringvorlesungen und Workshops</a:t>
            </a:r>
          </a:p>
          <a:p>
            <a:pPr eaLnBrk="1" hangingPunct="1"/>
            <a:endParaRPr lang="de-DE" sz="2800" b="1" dirty="0"/>
          </a:p>
          <a:p>
            <a:pPr eaLnBrk="1" hangingPunct="1"/>
            <a:r>
              <a:rPr lang="de-DE" sz="2800" b="1" dirty="0"/>
              <a:t>Praxiserfahrung</a:t>
            </a:r>
          </a:p>
          <a:p>
            <a:pPr eaLnBrk="1" hangingPunct="1"/>
            <a:endParaRPr lang="de-DE" sz="2800" b="1" dirty="0"/>
          </a:p>
          <a:p>
            <a:pPr eaLnBrk="1" hangingPunct="1"/>
            <a:r>
              <a:rPr lang="de-DE" sz="2800" b="1" dirty="0"/>
              <a:t>Vermittlung von Sozialkompetenz bzw. Soft Skills</a:t>
            </a:r>
          </a:p>
        </p:txBody>
      </p:sp>
      <p:pic>
        <p:nvPicPr>
          <p:cNvPr id="21507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433E38-7C19-4C29-9A67-D01D22CF0EF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3.1 Rechtliche Grundlagen – RINGVORLESUNG ASYLRECHT</a:t>
            </a:r>
          </a:p>
        </p:txBody>
      </p:sp>
      <p:sp>
        <p:nvSpPr>
          <p:cNvPr id="22530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924300"/>
          </a:xfrm>
        </p:spPr>
        <p:txBody>
          <a:bodyPr/>
          <a:lstStyle/>
          <a:p>
            <a:pPr eaLnBrk="1" hangingPunct="1"/>
            <a:r>
              <a:rPr lang="de-DE" sz="2000" dirty="0"/>
              <a:t>Organisation durch den wissenschaftlichen Beirat (Prof. Bien, Prof. Schenke, Prof. Schwarz, Prof. </a:t>
            </a:r>
            <a:r>
              <a:rPr lang="de-DE" sz="2000" dirty="0" err="1"/>
              <a:t>Kieniniger</a:t>
            </a:r>
            <a:r>
              <a:rPr lang="de-DE" sz="2000" dirty="0"/>
              <a:t>, Prof. Teichmann) und den Verein</a:t>
            </a:r>
            <a:endParaRPr lang="de-DE" sz="300" dirty="0"/>
          </a:p>
          <a:p>
            <a:pPr eaLnBrk="1" hangingPunct="1"/>
            <a:r>
              <a:rPr lang="de-DE" sz="2200" b="1" dirty="0"/>
              <a:t>Vermittlung von: </a:t>
            </a:r>
          </a:p>
          <a:p>
            <a:pPr lvl="1" eaLnBrk="1" hangingPunct="1"/>
            <a:r>
              <a:rPr lang="de-DE" sz="2000" dirty="0"/>
              <a:t>rechtlichen Grundlagen</a:t>
            </a:r>
          </a:p>
          <a:p>
            <a:pPr lvl="1" eaLnBrk="1" hangingPunct="1"/>
            <a:r>
              <a:rPr lang="de-DE" sz="2000" dirty="0"/>
              <a:t>tatsächlichen Zuständen</a:t>
            </a:r>
          </a:p>
          <a:p>
            <a:pPr lvl="1" eaLnBrk="1" hangingPunct="1"/>
            <a:r>
              <a:rPr lang="de-DE" sz="2000" dirty="0"/>
              <a:t>politischen Hintergründen</a:t>
            </a:r>
            <a:endParaRPr lang="de-DE" sz="300" dirty="0"/>
          </a:p>
          <a:p>
            <a:pPr eaLnBrk="1" hangingPunct="1"/>
            <a:r>
              <a:rPr lang="de-DE" sz="2200" b="1" dirty="0"/>
              <a:t>Im Sommersemester 2020:</a:t>
            </a:r>
          </a:p>
          <a:p>
            <a:pPr lvl="1" eaLnBrk="1" hangingPunct="1"/>
            <a:r>
              <a:rPr lang="de-DE" sz="2000" dirty="0" err="1"/>
              <a:t>I.d.R.Mittwoch</a:t>
            </a:r>
            <a:r>
              <a:rPr lang="de-DE" sz="2000" dirty="0"/>
              <a:t> 14 Uhr c.t.</a:t>
            </a:r>
          </a:p>
          <a:p>
            <a:pPr lvl="1" eaLnBrk="1" hangingPunct="1"/>
            <a:r>
              <a:rPr lang="de-DE" sz="2000" dirty="0"/>
              <a:t>Offen für alle Studierenden</a:t>
            </a:r>
          </a:p>
          <a:p>
            <a:pPr lvl="1" eaLnBrk="1" hangingPunct="1"/>
            <a:r>
              <a:rPr lang="de-DE" sz="2000" dirty="0"/>
              <a:t>Durchführung durch Live-Zoom-Veranstaltungen, solange die aktuellen Umstände andauern</a:t>
            </a:r>
          </a:p>
          <a:p>
            <a:pPr lvl="1" eaLnBrk="1" hangingPunct="1"/>
            <a:r>
              <a:rPr lang="de-DE" sz="2000" dirty="0"/>
              <a:t>Anwesenheitspflicht für zukünftige BeraterInnen (Max. 2 Fehltage)</a:t>
            </a:r>
          </a:p>
        </p:txBody>
      </p:sp>
      <p:pic>
        <p:nvPicPr>
          <p:cNvPr id="22531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39F8A2-B554-495F-8140-4B315295088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/>
          <p:cNvSpPr>
            <a:spLocks noGrp="1"/>
          </p:cNvSpPr>
          <p:nvPr>
            <p:ph type="title"/>
          </p:nvPr>
        </p:nvSpPr>
        <p:spPr bwMode="auto">
          <a:xfrm>
            <a:off x="581025" y="701675"/>
            <a:ext cx="11029950" cy="10144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cap="none"/>
              <a:t>3.2 Praxiserfahrungen – WORKSHOP RECHTSBERATUNG</a:t>
            </a:r>
          </a:p>
        </p:txBody>
      </p:sp>
      <p:sp>
        <p:nvSpPr>
          <p:cNvPr id="26626" name="Inhaltsplatzhalter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924300"/>
          </a:xfrm>
        </p:spPr>
        <p:txBody>
          <a:bodyPr/>
          <a:lstStyle/>
          <a:p>
            <a:pPr eaLnBrk="1" hangingPunct="1"/>
            <a:r>
              <a:rPr lang="de-DE" sz="2200" b="1" dirty="0"/>
              <a:t>Ein- bis eineinhalbtägiger Workshop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de-DE" sz="2000" dirty="0"/>
              <a:t>Geleitet von einem oder mehreren RechtsanwältInnen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de-DE" sz="2000" dirty="0"/>
              <a:t>In Kombination mit Fallstudien oder Beratungssimulationen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de-DE" sz="2000" dirty="0"/>
              <a:t>Ausarbeitung durch eine Arbeitsgruppe </a:t>
            </a:r>
            <a:r>
              <a:rPr lang="de-DE" sz="2000" dirty="0" err="1"/>
              <a:t>zsm</a:t>
            </a:r>
            <a:r>
              <a:rPr lang="de-DE" sz="2000" dirty="0"/>
              <a:t>. mit </a:t>
            </a:r>
            <a:r>
              <a:rPr lang="de-DE" sz="2000" dirty="0" err="1"/>
              <a:t>VolljuristInnen</a:t>
            </a:r>
            <a:endParaRPr lang="de-DE" sz="2000" dirty="0"/>
          </a:p>
          <a:p>
            <a:pPr eaLnBrk="1" hangingPunct="1"/>
            <a:endParaRPr lang="de-DE" sz="300" dirty="0"/>
          </a:p>
          <a:p>
            <a:pPr eaLnBrk="1" hangingPunct="1"/>
            <a:r>
              <a:rPr lang="de-DE" sz="2200" b="1" dirty="0"/>
              <a:t>Inhalte: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de-DE" sz="1800" dirty="0"/>
              <a:t>Workshop zum Familiennachzug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de-DE" sz="1800" dirty="0"/>
              <a:t>Grundfälle Asylrecht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de-DE" sz="1800" dirty="0"/>
              <a:t>Häufigste Fragen</a:t>
            </a:r>
          </a:p>
          <a:p>
            <a:pPr lvl="1" eaLnBrk="1" hangingPunct="1"/>
            <a:endParaRPr lang="de-DE" sz="300" dirty="0"/>
          </a:p>
        </p:txBody>
      </p:sp>
      <p:pic>
        <p:nvPicPr>
          <p:cNvPr id="26627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67938" y="582613"/>
            <a:ext cx="1565275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Foliennummernplatzhalt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FBA684-843E-4517-AD05-8C1B301A51F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e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0</TotalTime>
  <Words>480</Words>
  <Application>Microsoft Office PowerPoint</Application>
  <PresentationFormat>Breitbild</PresentationFormat>
  <Paragraphs>134</Paragraphs>
  <Slides>15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Calibri</vt:lpstr>
      <vt:lpstr>Gill Sans MT</vt:lpstr>
      <vt:lpstr>Wingdings</vt:lpstr>
      <vt:lpstr>Wingdings 2</vt:lpstr>
      <vt:lpstr>Dividende</vt:lpstr>
      <vt:lpstr>INFOVIDEO DER RLC Würzburg</vt:lpstr>
      <vt:lpstr>PowerPoint-Präsentation</vt:lpstr>
      <vt:lpstr>1. IDEE UND HISTORIE</vt:lpstr>
      <vt:lpstr>1. IDEE UND HISTORIE</vt:lpstr>
      <vt:lpstr>2. UNSER KONZEPT</vt:lpstr>
      <vt:lpstr>3. DIE BERATUNGEN</vt:lpstr>
      <vt:lpstr>3. UNSER AUSBILDUNGSKONZEPT</vt:lpstr>
      <vt:lpstr>3.1 Rechtliche Grundlagen – RINGVORLESUNG ASYLRECHT</vt:lpstr>
      <vt:lpstr>3.2 Praxiserfahrungen – WORKSHOP RECHTSBERATUNG</vt:lpstr>
      <vt:lpstr>4. QUALITÄTSSICHERUNG</vt:lpstr>
      <vt:lpstr>5. VEREINSORGANISATION</vt:lpstr>
      <vt:lpstr>5.1 BEIRAT UND KURATORIUM</vt:lpstr>
      <vt:lpstr>5.2 DER VORSTAND</vt:lpstr>
      <vt:lpstr>Mitmachen</vt:lpstr>
      <vt:lpstr>VIELEN DANK FÜR EURE AUFMERKSAMKEIT!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Infoveranstaltung am 00.01.2016</dc:title>
  <dc:creator>Marc Mayer</dc:creator>
  <cp:lastModifiedBy>Lorenz Fischer</cp:lastModifiedBy>
  <cp:revision>33</cp:revision>
  <dcterms:created xsi:type="dcterms:W3CDTF">2016-01-22T09:09:23Z</dcterms:created>
  <dcterms:modified xsi:type="dcterms:W3CDTF">2020-04-22T09:58:45Z</dcterms:modified>
</cp:coreProperties>
</file>